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Arial Narrow"/>
      <p:regular r:id="rId10"/>
      <p:bold r:id="rId11"/>
      <p:italic r:id="rId12"/>
      <p:boldItalic r:id="rId13"/>
    </p:embeddedFont>
    <p:embeddedFont>
      <p:font typeface="Arial Black"/>
      <p:regular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rialNarrow-bold.fntdata"/><Relationship Id="rId10" Type="http://schemas.openxmlformats.org/officeDocument/2006/relationships/font" Target="fonts/ArialNarrow-regular.fntdata"/><Relationship Id="rId13" Type="http://schemas.openxmlformats.org/officeDocument/2006/relationships/font" Target="fonts/ArialNarrow-boldItalic.fntdata"/><Relationship Id="rId12" Type="http://schemas.openxmlformats.org/officeDocument/2006/relationships/font" Target="fonts/ArialNarrow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ArialBlack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da03d8cba8_0_0:notes"/>
          <p:cNvSpPr/>
          <p:nvPr>
            <p:ph idx="2" type="sldImg"/>
          </p:nvPr>
        </p:nvSpPr>
        <p:spPr>
          <a:xfrm>
            <a:off x="381000" y="685800"/>
            <a:ext cx="4046400" cy="2276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gda03d8cba8_0_0:notes"/>
          <p:cNvSpPr txBox="1"/>
          <p:nvPr>
            <p:ph idx="1" type="body"/>
          </p:nvPr>
        </p:nvSpPr>
        <p:spPr>
          <a:xfrm>
            <a:off x="381000" y="3124199"/>
            <a:ext cx="6096000" cy="559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gda03d8cba8_0_0:notes"/>
          <p:cNvSpPr txBox="1"/>
          <p:nvPr>
            <p:ph idx="3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Name of Deck/Section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66" name="Google Shape;66;gda03d8cba8_0_0:notes"/>
          <p:cNvSpPr txBox="1"/>
          <p:nvPr>
            <p:ph idx="12" type="sldNum"/>
          </p:nvPr>
        </p:nvSpPr>
        <p:spPr>
          <a:xfrm>
            <a:off x="3884613" y="8898467"/>
            <a:ext cx="2971800" cy="243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da03d8cba8_0_13:notes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Cigna Resilience Index: 2020 U.S. Report - Workforce</a:t>
            </a:r>
            <a:endParaRPr/>
          </a:p>
        </p:txBody>
      </p:sp>
      <p:sp>
        <p:nvSpPr>
          <p:cNvPr id="78" name="Google Shape;78;gda03d8cba8_0_13:notes"/>
          <p:cNvSpPr txBox="1"/>
          <p:nvPr>
            <p:ph idx="11" type="ftr"/>
          </p:nvPr>
        </p:nvSpPr>
        <p:spPr>
          <a:xfrm>
            <a:off x="0" y="8898467"/>
            <a:ext cx="2971800" cy="243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gda03d8cba8_0_13:notes"/>
          <p:cNvSpPr txBox="1"/>
          <p:nvPr>
            <p:ph idx="12" type="sldNum"/>
          </p:nvPr>
        </p:nvSpPr>
        <p:spPr>
          <a:xfrm>
            <a:off x="3884613" y="8898467"/>
            <a:ext cx="2971800" cy="243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0" name="Google Shape;80;gda03d8cba8_0_13:notes"/>
          <p:cNvSpPr txBox="1"/>
          <p:nvPr>
            <p:ph idx="1" type="body"/>
          </p:nvPr>
        </p:nvSpPr>
        <p:spPr>
          <a:xfrm>
            <a:off x="381000" y="3124199"/>
            <a:ext cx="6096000" cy="559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33"/>
              <a:buFont typeface="Arial"/>
              <a:buNone/>
            </a:pPr>
            <a:r>
              <a:t/>
            </a:r>
            <a:endParaRPr sz="1333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gda03d8cba8_0_13:notes"/>
          <p:cNvSpPr/>
          <p:nvPr>
            <p:ph idx="3" type="sldImg"/>
          </p:nvPr>
        </p:nvSpPr>
        <p:spPr>
          <a:xfrm>
            <a:off x="381000" y="685800"/>
            <a:ext cx="4046400" cy="2276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gda03d8cba8_0_13:notes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5/4/2021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da03d8cba8_0_42:notes"/>
          <p:cNvSpPr txBox="1"/>
          <p:nvPr>
            <p:ph idx="12" type="sldNum"/>
          </p:nvPr>
        </p:nvSpPr>
        <p:spPr>
          <a:xfrm>
            <a:off x="3884613" y="8898467"/>
            <a:ext cx="2971800" cy="243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8" name="Google Shape;108;gda03d8cba8_0_42:notes"/>
          <p:cNvSpPr/>
          <p:nvPr>
            <p:ph idx="2" type="sldImg"/>
          </p:nvPr>
        </p:nvSpPr>
        <p:spPr>
          <a:xfrm>
            <a:off x="381000" y="685800"/>
            <a:ext cx="4046400" cy="2276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gda03d8cba8_0_42:notes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5/4/2021</a:t>
            </a:r>
            <a:endParaRPr/>
          </a:p>
        </p:txBody>
      </p:sp>
      <p:sp>
        <p:nvSpPr>
          <p:cNvPr id="110" name="Google Shape;110;gda03d8cba8_0_42:notes"/>
          <p:cNvSpPr txBox="1"/>
          <p:nvPr>
            <p:ph idx="3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Cigna Resilience Index: 2020 U.S. Report - Workforce</a:t>
            </a:r>
            <a:endParaRPr/>
          </a:p>
        </p:txBody>
      </p:sp>
      <p:sp>
        <p:nvSpPr>
          <p:cNvPr id="111" name="Google Shape;111;gda03d8cba8_0_42:notes"/>
          <p:cNvSpPr txBox="1"/>
          <p:nvPr>
            <p:ph idx="1" type="body"/>
          </p:nvPr>
        </p:nvSpPr>
        <p:spPr>
          <a:xfrm>
            <a:off x="381000" y="3124199"/>
            <a:ext cx="6096000" cy="559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sz="1200">
              <a:solidFill>
                <a:schemeClr val="lt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da03d8cba8_0_60:notes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Cigna Resilience Index: 2020 U.S. Report - Workforce</a:t>
            </a:r>
            <a:endParaRPr/>
          </a:p>
        </p:txBody>
      </p:sp>
      <p:sp>
        <p:nvSpPr>
          <p:cNvPr id="127" name="Google Shape;127;gda03d8cba8_0_60:notes"/>
          <p:cNvSpPr txBox="1"/>
          <p:nvPr>
            <p:ph idx="11" type="ftr"/>
          </p:nvPr>
        </p:nvSpPr>
        <p:spPr>
          <a:xfrm>
            <a:off x="0" y="8898467"/>
            <a:ext cx="2971800" cy="243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gda03d8cba8_0_60:notes"/>
          <p:cNvSpPr txBox="1"/>
          <p:nvPr>
            <p:ph idx="12" type="sldNum"/>
          </p:nvPr>
        </p:nvSpPr>
        <p:spPr>
          <a:xfrm>
            <a:off x="3884613" y="8898467"/>
            <a:ext cx="2971800" cy="243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9" name="Google Shape;129;gda03d8cba8_0_60:notes"/>
          <p:cNvSpPr txBox="1"/>
          <p:nvPr>
            <p:ph idx="1" type="body"/>
          </p:nvPr>
        </p:nvSpPr>
        <p:spPr>
          <a:xfrm>
            <a:off x="381000" y="3124199"/>
            <a:ext cx="6096000" cy="559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gda03d8cba8_0_60:notes"/>
          <p:cNvSpPr/>
          <p:nvPr>
            <p:ph idx="3" type="sldImg"/>
          </p:nvPr>
        </p:nvSpPr>
        <p:spPr>
          <a:xfrm>
            <a:off x="381000" y="685800"/>
            <a:ext cx="4046400" cy="2276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gda03d8cba8_0_60:notes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5/4/2021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/>
          <p:nvPr/>
        </p:nvSpPr>
        <p:spPr>
          <a:xfrm>
            <a:off x="1" y="4896612"/>
            <a:ext cx="6448500" cy="246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3"/>
          <p:cNvSpPr/>
          <p:nvPr>
            <p:ph idx="2" type="pic"/>
          </p:nvPr>
        </p:nvSpPr>
        <p:spPr>
          <a:xfrm>
            <a:off x="3276600" y="0"/>
            <a:ext cx="5867400" cy="51435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type="title"/>
          </p:nvPr>
        </p:nvSpPr>
        <p:spPr>
          <a:xfrm>
            <a:off x="454296" y="1030554"/>
            <a:ext cx="2779200" cy="97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spAutoFit/>
          </a:bodyPr>
          <a:lstStyle>
            <a:lvl1pPr lv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0" i="0" sz="36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pic>
        <p:nvPicPr>
          <p:cNvPr id="54" name="Google Shape;54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27081" y="4544785"/>
            <a:ext cx="991257" cy="32394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60881" y="743962"/>
            <a:ext cx="2633700" cy="1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82575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850"/>
              <a:buChar char="●"/>
              <a:defRPr b="1" sz="850">
                <a:solidFill>
                  <a:srgbClr val="000000"/>
                </a:solidFill>
              </a:defRPr>
            </a:lvl1pPr>
            <a:lvl2pPr indent="-342900" lvl="1" marL="9144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1" type="ftr"/>
          </p:nvPr>
        </p:nvSpPr>
        <p:spPr>
          <a:xfrm>
            <a:off x="328223" y="4896612"/>
            <a:ext cx="776700" cy="24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>
                <a:solidFill>
                  <a:srgbClr val="A5A5A5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7737923" y="4896612"/>
            <a:ext cx="1188600" cy="2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rtl="0" algn="r"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rtl="0" algn="r"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rtl="0" algn="r"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rtl="0" algn="r">
              <a:spcBef>
                <a:spcPts val="0"/>
              </a:spcBef>
              <a:spcAft>
                <a:spcPts val="0"/>
              </a:spcAft>
              <a:buNone/>
              <a:defRPr sz="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7925300" y="4896612"/>
            <a:ext cx="1008900" cy="2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rt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rt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rt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rt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0" name="Google Shape;60;p14"/>
          <p:cNvSpPr txBox="1"/>
          <p:nvPr>
            <p:ph type="title"/>
          </p:nvPr>
        </p:nvSpPr>
        <p:spPr>
          <a:xfrm>
            <a:off x="268877" y="438657"/>
            <a:ext cx="8585700" cy="4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spAutoFit/>
          </a:bodyPr>
          <a:lstStyle>
            <a:lvl1pPr lv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b="0" i="0" sz="3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174365" y="923768"/>
            <a:ext cx="4233600" cy="32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1115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  <a:defRPr b="1" sz="1300">
                <a:solidFill>
                  <a:srgbClr val="000000"/>
                </a:solidFill>
              </a:defRPr>
            </a:lvl1pPr>
            <a:lvl2pPr indent="-342900" lvl="1" marL="9144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rtl="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jp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0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6.png"/><Relationship Id="rId9" Type="http://schemas.openxmlformats.org/officeDocument/2006/relationships/image" Target="../media/image1.png"/><Relationship Id="rId5" Type="http://schemas.openxmlformats.org/officeDocument/2006/relationships/image" Target="../media/image8.png"/><Relationship Id="rId6" Type="http://schemas.openxmlformats.org/officeDocument/2006/relationships/image" Target="../media/image7.png"/><Relationship Id="rId7" Type="http://schemas.openxmlformats.org/officeDocument/2006/relationships/image" Target="../media/image3.png"/><Relationship Id="rId8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53446" y="0"/>
            <a:ext cx="7715251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/>
          <p:nvPr/>
        </p:nvSpPr>
        <p:spPr>
          <a:xfrm>
            <a:off x="0" y="-7442"/>
            <a:ext cx="4013100" cy="5151000"/>
          </a:xfrm>
          <a:prstGeom prst="rect">
            <a:avLst/>
          </a:prstGeom>
          <a:gradFill>
            <a:gsLst>
              <a:gs pos="0">
                <a:schemeClr val="lt1"/>
              </a:gs>
              <a:gs pos="34000">
                <a:schemeClr val="lt1"/>
              </a:gs>
              <a:gs pos="100000">
                <a:srgbClr val="FFFFFF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360881" y="620836"/>
            <a:ext cx="2633700" cy="1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rgbClr val="02B7F2"/>
              </a:buClr>
              <a:buSzPts val="800"/>
              <a:buNone/>
            </a:pPr>
            <a:r>
              <a:rPr lang="en">
                <a:solidFill>
                  <a:srgbClr val="02B7F2"/>
                </a:solidFill>
              </a:rPr>
              <a:t> </a:t>
            </a:r>
            <a:endParaRPr>
              <a:solidFill>
                <a:srgbClr val="02B7F2"/>
              </a:solidFill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334146" y="4895850"/>
            <a:ext cx="1188900" cy="24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8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rPr>
              <a:t>950058  01/21</a:t>
            </a:r>
            <a:endParaRPr/>
          </a:p>
        </p:txBody>
      </p:sp>
      <p:sp>
        <p:nvSpPr>
          <p:cNvPr id="72" name="Google Shape;72;p15"/>
          <p:cNvSpPr/>
          <p:nvPr/>
        </p:nvSpPr>
        <p:spPr>
          <a:xfrm>
            <a:off x="398557" y="2313505"/>
            <a:ext cx="2494500" cy="509100"/>
          </a:xfrm>
          <a:prstGeom prst="rect">
            <a:avLst/>
          </a:prstGeom>
          <a:solidFill>
            <a:srgbClr val="C4D92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360880" y="955532"/>
            <a:ext cx="5094300" cy="275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Resilience for tomorrow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lang="en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Our biggest test yet</a:t>
            </a:r>
            <a:endParaRPr/>
          </a:p>
        </p:txBody>
      </p:sp>
      <p:sp>
        <p:nvSpPr>
          <p:cNvPr id="74" name="Google Shape;74;p15"/>
          <p:cNvSpPr txBox="1"/>
          <p:nvPr/>
        </p:nvSpPr>
        <p:spPr>
          <a:xfrm>
            <a:off x="360881" y="2413832"/>
            <a:ext cx="2855400" cy="5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2020 Cigna Resilience Index</a:t>
            </a:r>
            <a:endParaRPr/>
          </a:p>
        </p:txBody>
      </p:sp>
      <p:pic>
        <p:nvPicPr>
          <p:cNvPr id="75" name="Google Shape;75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7081" y="4544785"/>
            <a:ext cx="991257" cy="3239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6"/>
          <p:cNvPicPr preferRelativeResize="0"/>
          <p:nvPr/>
        </p:nvPicPr>
        <p:blipFill rotWithShape="1">
          <a:blip r:embed="rId3">
            <a:alphaModFix/>
          </a:blip>
          <a:srcRect b="0" l="10793" r="0" t="10793"/>
          <a:stretch/>
        </p:blipFill>
        <p:spPr>
          <a:xfrm>
            <a:off x="-5860" y="-1"/>
            <a:ext cx="923876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6"/>
          <p:cNvSpPr/>
          <p:nvPr/>
        </p:nvSpPr>
        <p:spPr>
          <a:xfrm>
            <a:off x="15714" y="-1"/>
            <a:ext cx="6907800" cy="5143500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FFFFFF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6"/>
          <p:cNvSpPr txBox="1"/>
          <p:nvPr>
            <p:ph idx="12" type="sldNum"/>
          </p:nvPr>
        </p:nvSpPr>
        <p:spPr>
          <a:xfrm>
            <a:off x="7925300" y="4896612"/>
            <a:ext cx="1008900" cy="2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7" name="Google Shape;87;p16"/>
          <p:cNvSpPr txBox="1"/>
          <p:nvPr>
            <p:ph type="title"/>
          </p:nvPr>
        </p:nvSpPr>
        <p:spPr>
          <a:xfrm>
            <a:off x="268877" y="438657"/>
            <a:ext cx="8585700" cy="4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sp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"/>
              <a:t>Resilience among full-time workers</a:t>
            </a:r>
            <a:endParaRPr/>
          </a:p>
        </p:txBody>
      </p:sp>
      <p:grpSp>
        <p:nvGrpSpPr>
          <p:cNvPr id="88" name="Google Shape;88;p16"/>
          <p:cNvGrpSpPr/>
          <p:nvPr/>
        </p:nvGrpSpPr>
        <p:grpSpPr>
          <a:xfrm>
            <a:off x="318733" y="1433565"/>
            <a:ext cx="8496759" cy="2276331"/>
            <a:chOff x="318733" y="1125455"/>
            <a:chExt cx="8496759" cy="2276331"/>
          </a:xfrm>
        </p:grpSpPr>
        <p:sp>
          <p:nvSpPr>
            <p:cNvPr id="89" name="Google Shape;89;p16"/>
            <p:cNvSpPr/>
            <p:nvPr/>
          </p:nvSpPr>
          <p:spPr>
            <a:xfrm>
              <a:off x="318733" y="1125455"/>
              <a:ext cx="1993800" cy="1993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16"/>
            <p:cNvSpPr/>
            <p:nvPr/>
          </p:nvSpPr>
          <p:spPr>
            <a:xfrm>
              <a:off x="2486386" y="1125455"/>
              <a:ext cx="1993800" cy="19938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16"/>
            <p:cNvSpPr/>
            <p:nvPr/>
          </p:nvSpPr>
          <p:spPr>
            <a:xfrm>
              <a:off x="4654039" y="1125455"/>
              <a:ext cx="1993800" cy="1993800"/>
            </a:xfrm>
            <a:prstGeom prst="rect">
              <a:avLst/>
            </a:prstGeom>
            <a:solidFill>
              <a:srgbClr val="E3510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16"/>
            <p:cNvSpPr/>
            <p:nvPr/>
          </p:nvSpPr>
          <p:spPr>
            <a:xfrm>
              <a:off x="6821692" y="1125455"/>
              <a:ext cx="1993800" cy="1993800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16"/>
            <p:cNvSpPr/>
            <p:nvPr/>
          </p:nvSpPr>
          <p:spPr>
            <a:xfrm>
              <a:off x="474202" y="2188586"/>
              <a:ext cx="1683000" cy="90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137150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5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of full-time workers do not have high resilience</a:t>
              </a:r>
              <a:endParaRPr b="1" sz="7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6"/>
            <p:cNvSpPr/>
            <p:nvPr/>
          </p:nvSpPr>
          <p:spPr>
            <a:xfrm>
              <a:off x="723945" y="1433835"/>
              <a:ext cx="1183500" cy="854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495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2/3</a:t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5" name="Google Shape;95;p16"/>
            <p:cNvSpPr/>
            <p:nvPr/>
          </p:nvSpPr>
          <p:spPr>
            <a:xfrm>
              <a:off x="2516212" y="2188586"/>
              <a:ext cx="1940100" cy="1213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137150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5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say they only sometimes feel they belong in their community, or don’t belong at all</a:t>
              </a:r>
              <a:endParaRPr b="1" sz="75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16"/>
            <p:cNvSpPr/>
            <p:nvPr/>
          </p:nvSpPr>
          <p:spPr>
            <a:xfrm>
              <a:off x="4763231" y="2188586"/>
              <a:ext cx="1775400" cy="90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137150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5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less likely to feel they have opportunities to apply abilities in life</a:t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7" name="Google Shape;97;p16"/>
            <p:cNvSpPr/>
            <p:nvPr/>
          </p:nvSpPr>
          <p:spPr>
            <a:xfrm>
              <a:off x="5206007" y="1358943"/>
              <a:ext cx="890100" cy="854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495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5x</a:t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8" name="Google Shape;98;p16"/>
            <p:cNvSpPr/>
            <p:nvPr/>
          </p:nvSpPr>
          <p:spPr>
            <a:xfrm>
              <a:off x="7079751" y="2188586"/>
              <a:ext cx="1477800" cy="901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137150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5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more likely to be unsatisfied with their current job</a:t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9" name="Google Shape;99;p16"/>
            <p:cNvSpPr/>
            <p:nvPr/>
          </p:nvSpPr>
          <p:spPr>
            <a:xfrm>
              <a:off x="7373660" y="1359948"/>
              <a:ext cx="890100" cy="854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495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6x</a:t>
              </a:r>
              <a:endParaRPr>
                <a:solidFill>
                  <a:schemeClr val="dk1"/>
                </a:solidFill>
              </a:endParaRPr>
            </a:p>
          </p:txBody>
        </p:sp>
        <p:grpSp>
          <p:nvGrpSpPr>
            <p:cNvPr id="100" name="Google Shape;100;p16"/>
            <p:cNvGrpSpPr/>
            <p:nvPr/>
          </p:nvGrpSpPr>
          <p:grpSpPr>
            <a:xfrm>
              <a:off x="2539475" y="1379115"/>
              <a:ext cx="1940100" cy="878850"/>
              <a:chOff x="2514075" y="1850422"/>
              <a:chExt cx="1940100" cy="878850"/>
            </a:xfrm>
          </p:grpSpPr>
          <p:sp>
            <p:nvSpPr>
              <p:cNvPr id="101" name="Google Shape;101;p16"/>
              <p:cNvSpPr/>
              <p:nvPr/>
            </p:nvSpPr>
            <p:spPr>
              <a:xfrm>
                <a:off x="2651655" y="1875172"/>
                <a:ext cx="1683000" cy="8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solidFill>
                    <a:schemeClr val="dk1"/>
                  </a:solidFill>
                </a:endParaRPr>
              </a:p>
            </p:txBody>
          </p:sp>
          <p:sp>
            <p:nvSpPr>
              <p:cNvPr id="102" name="Google Shape;102;p16"/>
              <p:cNvSpPr/>
              <p:nvPr/>
            </p:nvSpPr>
            <p:spPr>
              <a:xfrm>
                <a:off x="2514075" y="1850422"/>
                <a:ext cx="1940100" cy="8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4750">
                    <a:solidFill>
                      <a:schemeClr val="dk1"/>
                    </a:solidFill>
                  </a:rPr>
                  <a:t>4 in10</a:t>
                </a:r>
                <a:endParaRPr b="1" sz="4750">
                  <a:solidFill>
                    <a:schemeClr val="dk1"/>
                  </a:solidFill>
                </a:endParaRPr>
              </a:p>
            </p:txBody>
          </p:sp>
        </p:grpSp>
      </p:grpSp>
      <p:pic>
        <p:nvPicPr>
          <p:cNvPr id="103" name="Google Shape;103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55255" y="4602658"/>
            <a:ext cx="813356" cy="265802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6"/>
          <p:cNvSpPr txBox="1"/>
          <p:nvPr/>
        </p:nvSpPr>
        <p:spPr>
          <a:xfrm>
            <a:off x="-9625" y="4670828"/>
            <a:ext cx="4835100" cy="29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000">
                <a:solidFill>
                  <a:srgbClr val="A5A5A5"/>
                </a:solidFill>
                <a:latin typeface="Arial Narrow"/>
                <a:ea typeface="Arial Narrow"/>
                <a:cs typeface="Arial Narrow"/>
                <a:sym typeface="Arial Narrow"/>
              </a:rPr>
              <a:t>Source: Cigna Resilience Index: 2020 U.S. Report.</a:t>
            </a:r>
            <a:endParaRPr/>
          </a:p>
        </p:txBody>
      </p:sp>
      <p:sp>
        <p:nvSpPr>
          <p:cNvPr id="105" name="Google Shape;105;p16"/>
          <p:cNvSpPr/>
          <p:nvPr/>
        </p:nvSpPr>
        <p:spPr>
          <a:xfrm>
            <a:off x="5093" y="4928056"/>
            <a:ext cx="45720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800">
                <a:solidFill>
                  <a:srgbClr val="A5A5A5"/>
                </a:solidFill>
                <a:latin typeface="Arial Narrow"/>
                <a:ea typeface="Arial Narrow"/>
                <a:cs typeface="Arial Narrow"/>
                <a:sym typeface="Arial Narrow"/>
              </a:rPr>
              <a:t>Confidential, unpublished property of Cigna. Use and distribution limited solely to authorized personnel. © 2021 Cigna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7"/>
          <p:cNvSpPr/>
          <p:nvPr/>
        </p:nvSpPr>
        <p:spPr>
          <a:xfrm>
            <a:off x="1" y="1641423"/>
            <a:ext cx="9144000" cy="2697600"/>
          </a:xfrm>
          <a:prstGeom prst="rect">
            <a:avLst/>
          </a:prstGeom>
          <a:solidFill>
            <a:srgbClr val="C4D92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7A3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7"/>
          <p:cNvSpPr txBox="1"/>
          <p:nvPr>
            <p:ph idx="12" type="sldNum"/>
          </p:nvPr>
        </p:nvSpPr>
        <p:spPr>
          <a:xfrm>
            <a:off x="7925300" y="4896612"/>
            <a:ext cx="1008900" cy="2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5" name="Google Shape;115;p17"/>
          <p:cNvSpPr txBox="1"/>
          <p:nvPr>
            <p:ph type="title"/>
          </p:nvPr>
        </p:nvSpPr>
        <p:spPr>
          <a:xfrm>
            <a:off x="268877" y="438657"/>
            <a:ext cx="8585700" cy="8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sp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"/>
              <a:t>A positive workplace culture benefits </a:t>
            </a:r>
            <a:br>
              <a:rPr lang="en"/>
            </a:br>
            <a:r>
              <a:rPr lang="en"/>
              <a:t>workers’ resilience</a:t>
            </a:r>
            <a:endParaRPr/>
          </a:p>
        </p:txBody>
      </p:sp>
      <p:sp>
        <p:nvSpPr>
          <p:cNvPr id="116" name="Google Shape;116;p17"/>
          <p:cNvSpPr txBox="1"/>
          <p:nvPr/>
        </p:nvSpPr>
        <p:spPr>
          <a:xfrm>
            <a:off x="268877" y="2285763"/>
            <a:ext cx="26505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rm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COMMUNITY</a:t>
            </a:r>
            <a:endParaRPr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Full-time workers who feel included in the social aspects of work are more likely to have high resilience </a:t>
            </a:r>
            <a:r>
              <a:rPr b="1" lang="en" sz="12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(42% resilient vs. 18% resilient)</a:t>
            </a:r>
            <a:endParaRPr sz="1200" strike="sng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7"/>
          <p:cNvSpPr txBox="1"/>
          <p:nvPr/>
        </p:nvSpPr>
        <p:spPr>
          <a:xfrm>
            <a:off x="3284901" y="2096465"/>
            <a:ext cx="26505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rm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INCLUSIVITY AND AUTHENTICITY</a:t>
            </a:r>
            <a:endParaRPr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40% </a:t>
            </a:r>
            <a:r>
              <a:rPr lang="en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full-time workers who do </a:t>
            </a:r>
            <a:br>
              <a:rPr lang="en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 feel the need to hide their true selves at work are considered to have high resilience, compared </a:t>
            </a:r>
            <a:br>
              <a:rPr lang="en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with </a:t>
            </a:r>
            <a:r>
              <a:rPr b="1" lang="en" sz="12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32%</a:t>
            </a:r>
            <a:r>
              <a:rPr lang="en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of those who do</a:t>
            </a:r>
            <a:endParaRPr b="1" sz="1200">
              <a:solidFill>
                <a:schemeClr val="dk1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18" name="Google Shape;118;p17"/>
          <p:cNvSpPr txBox="1"/>
          <p:nvPr/>
        </p:nvSpPr>
        <p:spPr>
          <a:xfrm>
            <a:off x="6195239" y="2096465"/>
            <a:ext cx="2650500" cy="22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rm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COMPANY CONTRIBUTION</a:t>
            </a:r>
            <a:endParaRPr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Full-time workers who agree that their company contributes to the greater good are significantly more likely to be resilient than those who disagree </a:t>
            </a:r>
            <a:r>
              <a:rPr b="1" lang="en" sz="12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(41% vs. 18%)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7"/>
          <p:cNvSpPr txBox="1"/>
          <p:nvPr/>
        </p:nvSpPr>
        <p:spPr>
          <a:xfrm>
            <a:off x="-9625" y="4670828"/>
            <a:ext cx="4835100" cy="29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000">
                <a:solidFill>
                  <a:srgbClr val="A5A5A5"/>
                </a:solidFill>
                <a:latin typeface="Arial Narrow"/>
                <a:ea typeface="Arial Narrow"/>
                <a:cs typeface="Arial Narrow"/>
                <a:sym typeface="Arial Narrow"/>
              </a:rPr>
              <a:t>Source: Cigna Resilience Index: 2020 U.S. Report.</a:t>
            </a:r>
            <a:endParaRPr/>
          </a:p>
        </p:txBody>
      </p:sp>
      <p:grpSp>
        <p:nvGrpSpPr>
          <p:cNvPr id="120" name="Google Shape;120;p17"/>
          <p:cNvGrpSpPr/>
          <p:nvPr/>
        </p:nvGrpSpPr>
        <p:grpSpPr>
          <a:xfrm>
            <a:off x="3055646" y="2096465"/>
            <a:ext cx="2976089" cy="1800530"/>
            <a:chOff x="3327873" y="1508192"/>
            <a:chExt cx="2976089" cy="2150400"/>
          </a:xfrm>
        </p:grpSpPr>
        <p:cxnSp>
          <p:nvCxnSpPr>
            <p:cNvPr id="121" name="Google Shape;121;p17"/>
            <p:cNvCxnSpPr/>
            <p:nvPr/>
          </p:nvCxnSpPr>
          <p:spPr>
            <a:xfrm>
              <a:off x="3327873" y="1508192"/>
              <a:ext cx="0" cy="21504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22" name="Google Shape;122;p17"/>
            <p:cNvCxnSpPr/>
            <p:nvPr/>
          </p:nvCxnSpPr>
          <p:spPr>
            <a:xfrm>
              <a:off x="6303962" y="1508192"/>
              <a:ext cx="0" cy="2150400"/>
            </a:xfrm>
            <a:prstGeom prst="straightConnector1">
              <a:avLst/>
            </a:prstGeom>
            <a:noFill/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pic>
        <p:nvPicPr>
          <p:cNvPr id="123" name="Google Shape;123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55255" y="4602658"/>
            <a:ext cx="813356" cy="265802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17"/>
          <p:cNvSpPr txBox="1"/>
          <p:nvPr/>
        </p:nvSpPr>
        <p:spPr>
          <a:xfrm>
            <a:off x="0" y="4866150"/>
            <a:ext cx="4906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A5A5A5"/>
                </a:solidFill>
                <a:latin typeface="Arial Narrow"/>
                <a:ea typeface="Arial Narrow"/>
                <a:cs typeface="Arial Narrow"/>
                <a:sym typeface="Arial Narrow"/>
              </a:rPr>
              <a:t>Confidential, unpublished property of Cigna. Use and distribution limited solely to authorized personnel. © 2021 Cigna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8"/>
          <p:cNvSpPr/>
          <p:nvPr/>
        </p:nvSpPr>
        <p:spPr>
          <a:xfrm>
            <a:off x="1" y="1279547"/>
            <a:ext cx="9144000" cy="3236400"/>
          </a:xfrm>
          <a:prstGeom prst="rect">
            <a:avLst/>
          </a:prstGeom>
          <a:solidFill>
            <a:srgbClr val="C4D92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8"/>
          <p:cNvSpPr txBox="1"/>
          <p:nvPr>
            <p:ph idx="12" type="sldNum"/>
          </p:nvPr>
        </p:nvSpPr>
        <p:spPr>
          <a:xfrm>
            <a:off x="7925300" y="4896612"/>
            <a:ext cx="1008900" cy="2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5" name="Google Shape;135;p18"/>
          <p:cNvSpPr txBox="1"/>
          <p:nvPr>
            <p:ph type="title"/>
          </p:nvPr>
        </p:nvSpPr>
        <p:spPr>
          <a:xfrm>
            <a:off x="268877" y="438657"/>
            <a:ext cx="8585700" cy="4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sp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"/>
              <a:t>Supporting employees as they face challenges</a:t>
            </a:r>
            <a:endParaRPr/>
          </a:p>
        </p:txBody>
      </p:sp>
      <p:sp>
        <p:nvSpPr>
          <p:cNvPr id="136" name="Google Shape;136;p18"/>
          <p:cNvSpPr/>
          <p:nvPr/>
        </p:nvSpPr>
        <p:spPr>
          <a:xfrm>
            <a:off x="1548010" y="3062786"/>
            <a:ext cx="13593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Improve the quantity and quality of communications </a:t>
            </a:r>
            <a:br>
              <a:rPr lang="en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relationships with coworkers </a:t>
            </a:r>
            <a:br>
              <a:rPr lang="en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peers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37" name="Google Shape;137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60958" y="2461932"/>
            <a:ext cx="533399" cy="495301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18"/>
          <p:cNvSpPr/>
          <p:nvPr/>
        </p:nvSpPr>
        <p:spPr>
          <a:xfrm>
            <a:off x="1525947" y="1858268"/>
            <a:ext cx="14034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SOCIAL CONNECTIVITY </a:t>
            </a:r>
            <a:br>
              <a:rPr b="1" lang="en" sz="9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</a:br>
            <a:r>
              <a:rPr b="1" lang="en" sz="9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AT WORK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39" name="Google Shape;139;p18"/>
          <p:cNvSpPr/>
          <p:nvPr/>
        </p:nvSpPr>
        <p:spPr>
          <a:xfrm>
            <a:off x="4940394" y="3062786"/>
            <a:ext cx="13089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Facilitate proactive conversations between employees, managers and leadership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40" name="Google Shape;140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28176" y="2495269"/>
            <a:ext cx="533399" cy="428624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18"/>
          <p:cNvSpPr/>
          <p:nvPr/>
        </p:nvSpPr>
        <p:spPr>
          <a:xfrm>
            <a:off x="4797340" y="1833586"/>
            <a:ext cx="15348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TRANSPARENT </a:t>
            </a:r>
            <a:br>
              <a:rPr b="1" lang="en" sz="9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</a:br>
            <a:r>
              <a:rPr b="1" lang="en" sz="9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TWO-WAY COMMUNICATION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42" name="Google Shape;142;p18"/>
          <p:cNvSpPr/>
          <p:nvPr/>
        </p:nvSpPr>
        <p:spPr>
          <a:xfrm>
            <a:off x="7698954" y="3062786"/>
            <a:ext cx="1250700" cy="10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68575">
            <a:noAutofit/>
          </a:bodyPr>
          <a:lstStyle/>
          <a:p>
            <a:pPr indent="0" lvl="0" marL="0" marR="0" rtl="0" algn="ctr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Offer Employee Resource Groups, paid parental leave, </a:t>
            </a:r>
            <a:br>
              <a:rPr lang="en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mental health resources </a:t>
            </a:r>
            <a:br>
              <a:rPr lang="en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more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43" name="Google Shape;143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076580" y="2461932"/>
            <a:ext cx="495300" cy="49530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18"/>
          <p:cNvSpPr/>
          <p:nvPr/>
        </p:nvSpPr>
        <p:spPr>
          <a:xfrm>
            <a:off x="7698954" y="1833586"/>
            <a:ext cx="11397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ACCESS TO RESOURCES </a:t>
            </a:r>
            <a:br>
              <a:rPr b="1" lang="en" sz="9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</a:br>
            <a:r>
              <a:rPr b="1" lang="en" sz="9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AND TOOLS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45" name="Google Shape;145;p18"/>
          <p:cNvSpPr/>
          <p:nvPr/>
        </p:nvSpPr>
        <p:spPr>
          <a:xfrm>
            <a:off x="6347128" y="3062786"/>
            <a:ext cx="1254000" cy="99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Help find the right balance between overuse and under use of digital communication tools (chat, phone, video, etc.)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46" name="Google Shape;146;p18"/>
          <p:cNvSpPr/>
          <p:nvPr/>
        </p:nvSpPr>
        <p:spPr>
          <a:xfrm>
            <a:off x="6466114" y="1961908"/>
            <a:ext cx="1135200" cy="22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TECHNOLOGY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47" name="Google Shape;147;p1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821756" y="2461932"/>
            <a:ext cx="304800" cy="495299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18"/>
          <p:cNvSpPr txBox="1"/>
          <p:nvPr/>
        </p:nvSpPr>
        <p:spPr>
          <a:xfrm>
            <a:off x="3181304" y="3062786"/>
            <a:ext cx="1507200" cy="11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68575">
            <a:spAutoFit/>
          </a:bodyPr>
          <a:lstStyle/>
          <a:p>
            <a:pPr indent="0" lvl="0" marL="0" marR="0" rtl="0" algn="ctr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Create diverse racial, cultural, ethnic and social backgrounds </a:t>
            </a:r>
            <a:br>
              <a:rPr lang="en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1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improve workplace morale and strengthen resilience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49" name="Google Shape;149;p18"/>
          <p:cNvSpPr/>
          <p:nvPr/>
        </p:nvSpPr>
        <p:spPr>
          <a:xfrm>
            <a:off x="3246613" y="1837029"/>
            <a:ext cx="13764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INCLUSIVE AND DIVERSE WORKPLACE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50" name="Google Shape;150;p1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687232" y="2450395"/>
            <a:ext cx="495300" cy="4953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1" name="Google Shape;151;p18"/>
          <p:cNvGrpSpPr/>
          <p:nvPr/>
        </p:nvGrpSpPr>
        <p:grpSpPr>
          <a:xfrm>
            <a:off x="207803" y="1961909"/>
            <a:ext cx="1215000" cy="1706126"/>
            <a:chOff x="231072" y="2519509"/>
            <a:chExt cx="1620000" cy="2274835"/>
          </a:xfrm>
        </p:grpSpPr>
        <p:sp>
          <p:nvSpPr>
            <p:cNvPr id="152" name="Google Shape;152;p18"/>
            <p:cNvSpPr/>
            <p:nvPr/>
          </p:nvSpPr>
          <p:spPr>
            <a:xfrm>
              <a:off x="231072" y="3987344"/>
              <a:ext cx="1620000" cy="80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99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Focus on mental and physical health and a good work-life balance</a:t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3" name="Google Shape;153;p18"/>
            <p:cNvSpPr/>
            <p:nvPr/>
          </p:nvSpPr>
          <p:spPr>
            <a:xfrm>
              <a:off x="308705" y="2519509"/>
              <a:ext cx="1464900" cy="465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900">
                  <a:solidFill>
                    <a:schemeClr val="dk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HOLISTIC HEALTH</a:t>
              </a:r>
              <a:endParaRPr>
                <a:solidFill>
                  <a:schemeClr val="dk1"/>
                </a:solidFill>
              </a:endParaRPr>
            </a:p>
          </p:txBody>
        </p:sp>
      </p:grpSp>
      <p:pic>
        <p:nvPicPr>
          <p:cNvPr id="154" name="Google Shape;154;p1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61786" y="2454484"/>
            <a:ext cx="507055" cy="4912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1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976014" y="4518140"/>
            <a:ext cx="3127519" cy="3779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18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8055255" y="4602658"/>
            <a:ext cx="813356" cy="265802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18"/>
          <p:cNvSpPr txBox="1"/>
          <p:nvPr/>
        </p:nvSpPr>
        <p:spPr>
          <a:xfrm>
            <a:off x="0" y="4652175"/>
            <a:ext cx="3000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A5A5A5"/>
                </a:solidFill>
                <a:latin typeface="Arial Narrow"/>
                <a:ea typeface="Arial Narrow"/>
                <a:cs typeface="Arial Narrow"/>
                <a:sym typeface="Arial Narrow"/>
              </a:rPr>
              <a:t>Source: Cigna Resilience Index: 2020 U.S. Report.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58" name="Google Shape;158;p18"/>
          <p:cNvSpPr txBox="1"/>
          <p:nvPr/>
        </p:nvSpPr>
        <p:spPr>
          <a:xfrm>
            <a:off x="0" y="4870550"/>
            <a:ext cx="4688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A5A5A5"/>
                </a:solidFill>
                <a:latin typeface="Arial Narrow"/>
                <a:ea typeface="Arial Narrow"/>
                <a:cs typeface="Arial Narrow"/>
                <a:sym typeface="Arial Narrow"/>
              </a:rPr>
              <a:t>Confidential, unpublished property of Cigna. Use and distribution limited solely to authorized personnel. © 2021 Cigna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