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7" r:id="rId4"/>
    <p:sldMasterId id="214748366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a0531a985_0_2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da0531a985_0_2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a0531a985_0_2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da0531a985_0_2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a0531a985_0_2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da0531a985_0_2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a0531a985_0_2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da0531a985_0_2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a0531a985_0_2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da0531a985_0_2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a0531a985_0_2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da0531a985_0_2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a0531a985_0_2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da0531a985_0_2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a0531a985_0_2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da0531a985_0_2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da0531a985_0_2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a0531a985_0_2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da0531a985_0_2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Successful Aging Creativity Circles + DOROT - </a:t>
            </a:r>
            <a:r>
              <a:rPr b="1" lang="en" sz="1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Bold is for slide, </a:t>
            </a:r>
            <a:r>
              <a:rPr lang="en" sz="1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nonbold is for narrative (not included on slide)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200"/>
              <a:buFont typeface="Noto Sans Symbols"/>
              <a:buChar char="∙"/>
            </a:pPr>
            <a:r>
              <a:rPr b="1" lang="en" sz="1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Back to Basics: </a:t>
            </a:r>
            <a:r>
              <a:rPr lang="en" sz="1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curriculum is simple and includes straightforward activities that provide simple satisfaction and quick pay-off. The activities made it easy to engage in arts and discussion. Friendly for all comfort levels.</a:t>
            </a:r>
            <a:endParaRPr sz="12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200"/>
              <a:buFont typeface="Noto Sans Symbols"/>
              <a:buChar char="∙"/>
            </a:pPr>
            <a:r>
              <a:rPr b="1" lang="en" sz="1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Emphasizes Shared Experiences</a:t>
            </a: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Curriculum gives older adults insight into how similar to shared struggles, gives common ground and opportunity to see how other people deal with similar situations in different ways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200"/>
              <a:buFont typeface="Noto Sans Symbols"/>
              <a:buChar char="∙"/>
            </a:pPr>
            <a:r>
              <a:rPr b="1" lang="en" sz="1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Builds Community: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Appreciate, enjoy progression of community we built over 8 weeks. Noticeable different between participation at beginning, participation now. An ease to which participants show up and respond to the prompts and each other. 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200"/>
              <a:buFont typeface="Noto Sans Symbols"/>
              <a:buChar char="∙"/>
            </a:pPr>
            <a:r>
              <a:rPr b="1" lang="en" sz="1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Noteworthy Positive Results! </a:t>
            </a:r>
            <a:r>
              <a:rPr lang="en" sz="1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Results from the Foundation for Arts &amp; Healing showed confidence around managing aging, better able to modulate emotions, improved quality of life, increase sense of meaning in life, greater resilience</a:t>
            </a:r>
            <a:endParaRPr sz="12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   </a:t>
            </a:r>
            <a:br>
              <a:rPr lang="en" sz="1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1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Additional points, if want to include: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Tool for connection across community organizations:  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Online platform; easy to navigate. Resources have been available to us, actively work to make sure we can connect with other facilitators in online forum and zoom calls.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Educational tool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: Benefits for student facilitators to have this experience. New to facilitating, our group leaders felt more prepared to manage time in a group setting. Participants are comfortable sharing in between sessions, openness between participants and facilitator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da0531a985_0_2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a0531a985_0_2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da0531a985_0_2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er Slide">
  <p:cSld name="Breaker Sl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A46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3"/>
          <p:cNvSpPr txBox="1"/>
          <p:nvPr>
            <p:ph type="ctrTitle"/>
          </p:nvPr>
        </p:nvSpPr>
        <p:spPr>
          <a:xfrm>
            <a:off x="731520" y="1325441"/>
            <a:ext cx="49722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venir"/>
              <a:buNone/>
              <a:defRPr b="0" i="0" sz="41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subTitle"/>
          </p:nvPr>
        </p:nvSpPr>
        <p:spPr>
          <a:xfrm>
            <a:off x="731520" y="3185198"/>
            <a:ext cx="4972200" cy="9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42424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42424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42424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42424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35321" l="0" r="30953" t="0"/>
          <a:stretch/>
        </p:blipFill>
        <p:spPr>
          <a:xfrm>
            <a:off x="6459008" y="3365205"/>
            <a:ext cx="2684992" cy="178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06" y="-34546"/>
            <a:ext cx="843366" cy="843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061"/>
            <a:ext cx="9144000" cy="515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06" y="-13189"/>
            <a:ext cx="843366" cy="84336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>
            <p:ph type="title"/>
          </p:nvPr>
        </p:nvSpPr>
        <p:spPr>
          <a:xfrm>
            <a:off x="628650" y="526508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4696"/>
              </a:buClr>
              <a:buSzPts val="3000"/>
              <a:buFont typeface="Avenir"/>
              <a:buNone/>
              <a:defRPr b="1" i="0" sz="3000">
                <a:solidFill>
                  <a:srgbClr val="5A469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628650" y="1621883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42424"/>
              </a:buClr>
              <a:buSzPts val="2100"/>
              <a:buChar char="●"/>
              <a:defRPr b="0" i="0">
                <a:solidFill>
                  <a:srgbClr val="24242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42424"/>
              </a:buClr>
              <a:buSzPts val="1800"/>
              <a:buChar char="○"/>
              <a:defRPr b="0" i="0">
                <a:solidFill>
                  <a:srgbClr val="24242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2385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42424"/>
              </a:buClr>
              <a:buSzPts val="1500"/>
              <a:buChar char="■"/>
              <a:defRPr b="0" i="0">
                <a:solidFill>
                  <a:srgbClr val="24242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42424"/>
              </a:buClr>
              <a:buSzPts val="1400"/>
              <a:buChar char="●"/>
              <a:defRPr b="0" i="0">
                <a:solidFill>
                  <a:srgbClr val="24242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42424"/>
              </a:buClr>
              <a:buSzPts val="1400"/>
              <a:buChar char="○"/>
              <a:defRPr b="0" i="0">
                <a:solidFill>
                  <a:srgbClr val="24242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061"/>
            <a:ext cx="9144000" cy="515353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6"/>
          <p:cNvSpPr txBox="1"/>
          <p:nvPr>
            <p:ph type="ctrTitle"/>
          </p:nvPr>
        </p:nvSpPr>
        <p:spPr>
          <a:xfrm>
            <a:off x="731520" y="1325441"/>
            <a:ext cx="49722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4696"/>
              </a:buClr>
              <a:buSzPts val="4100"/>
              <a:buFont typeface="Avenir"/>
              <a:buNone/>
              <a:defRPr b="0" i="0" sz="4100">
                <a:solidFill>
                  <a:srgbClr val="5A469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subTitle"/>
          </p:nvPr>
        </p:nvSpPr>
        <p:spPr>
          <a:xfrm>
            <a:off x="731520" y="3185198"/>
            <a:ext cx="4972200" cy="9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42424"/>
              </a:buClr>
              <a:buSzPts val="1800"/>
              <a:buNone/>
              <a:defRPr b="0" i="0" sz="1800">
                <a:solidFill>
                  <a:srgbClr val="24242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2424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2424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2424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2424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 b="35321" l="0" r="30953" t="0"/>
          <a:stretch/>
        </p:blipFill>
        <p:spPr>
          <a:xfrm>
            <a:off x="6459008" y="3365205"/>
            <a:ext cx="2684992" cy="17862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16"/>
          <p:cNvGrpSpPr/>
          <p:nvPr/>
        </p:nvGrpSpPr>
        <p:grpSpPr>
          <a:xfrm>
            <a:off x="0" y="-161827"/>
            <a:ext cx="1526317" cy="1526317"/>
            <a:chOff x="0" y="-215769"/>
            <a:chExt cx="2035089" cy="2035089"/>
          </a:xfrm>
        </p:grpSpPr>
        <p:pic>
          <p:nvPicPr>
            <p:cNvPr id="71" name="Google Shape;71;p16"/>
            <p:cNvPicPr preferRelativeResize="0"/>
            <p:nvPr/>
          </p:nvPicPr>
          <p:blipFill rotWithShape="1">
            <a:blip r:embed="rId4">
              <a:alphaModFix/>
            </a:blip>
            <a:srcRect b="64950" l="0" r="0" t="0"/>
            <a:stretch/>
          </p:blipFill>
          <p:spPr>
            <a:xfrm>
              <a:off x="0" y="-215769"/>
              <a:ext cx="2035089" cy="713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6"/>
            <p:cNvPicPr preferRelativeResize="0"/>
            <p:nvPr/>
          </p:nvPicPr>
          <p:blipFill rotWithShape="1">
            <a:blip r:embed="rId4">
              <a:alphaModFix/>
            </a:blip>
            <a:srcRect b="0" l="0" r="0" t="64379"/>
            <a:stretch/>
          </p:blipFill>
          <p:spPr>
            <a:xfrm>
              <a:off x="0" y="1094420"/>
              <a:ext cx="2035089" cy="724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3" name="Google Shape;73;p16"/>
          <p:cNvPicPr preferRelativeResize="0"/>
          <p:nvPr/>
        </p:nvPicPr>
        <p:blipFill rotWithShape="1">
          <a:blip r:embed="rId4">
            <a:alphaModFix/>
          </a:blip>
          <a:srcRect b="35621" l="0" r="0" t="35049"/>
          <a:stretch/>
        </p:blipFill>
        <p:spPr>
          <a:xfrm>
            <a:off x="0" y="373141"/>
            <a:ext cx="1526315" cy="447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er Slide">
  <p:cSld name="Breaker Slid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A46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7"/>
          <p:cNvSpPr txBox="1"/>
          <p:nvPr>
            <p:ph type="ctrTitle"/>
          </p:nvPr>
        </p:nvSpPr>
        <p:spPr>
          <a:xfrm>
            <a:off x="731520" y="1325441"/>
            <a:ext cx="49722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venir"/>
              <a:buNone/>
              <a:defRPr b="0" i="0" sz="41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subTitle"/>
          </p:nvPr>
        </p:nvSpPr>
        <p:spPr>
          <a:xfrm>
            <a:off x="731520" y="3185198"/>
            <a:ext cx="4972200" cy="9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2424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2424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2424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2424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78" name="Google Shape;78;p17"/>
          <p:cNvPicPr preferRelativeResize="0"/>
          <p:nvPr/>
        </p:nvPicPr>
        <p:blipFill rotWithShape="1">
          <a:blip r:embed="rId2">
            <a:alphaModFix/>
          </a:blip>
          <a:srcRect b="35321" l="0" r="30953" t="0"/>
          <a:stretch/>
        </p:blipFill>
        <p:spPr>
          <a:xfrm>
            <a:off x="6459008" y="3365205"/>
            <a:ext cx="2684992" cy="178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06" y="-34546"/>
            <a:ext cx="843366" cy="843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061"/>
            <a:ext cx="9144000" cy="515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06" y="-13189"/>
            <a:ext cx="843366" cy="84336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/>
          <p:nvPr>
            <p:ph type="title"/>
          </p:nvPr>
        </p:nvSpPr>
        <p:spPr>
          <a:xfrm>
            <a:off x="628650" y="526508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4696"/>
              </a:buClr>
              <a:buSzPts val="3000"/>
              <a:buFont typeface="Avenir"/>
              <a:buNone/>
              <a:defRPr b="1" i="0" sz="3000">
                <a:solidFill>
                  <a:srgbClr val="5A469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628650" y="1621883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42424"/>
              </a:buClr>
              <a:buSzPts val="2100"/>
              <a:buChar char="•"/>
              <a:defRPr b="0" i="0">
                <a:solidFill>
                  <a:srgbClr val="24242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2424"/>
              </a:buClr>
              <a:buSzPts val="1800"/>
              <a:buChar char="•"/>
              <a:defRPr b="0" i="0">
                <a:solidFill>
                  <a:srgbClr val="24242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2424"/>
              </a:buClr>
              <a:buSzPts val="1500"/>
              <a:buChar char="•"/>
              <a:defRPr b="0" i="0">
                <a:solidFill>
                  <a:srgbClr val="24242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2424"/>
              </a:buClr>
              <a:buSzPts val="1400"/>
              <a:buChar char="•"/>
              <a:defRPr b="0" i="0">
                <a:solidFill>
                  <a:srgbClr val="24242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2424"/>
              </a:buClr>
              <a:buSzPts val="1400"/>
              <a:buChar char="•"/>
              <a:defRPr b="0" i="0">
                <a:solidFill>
                  <a:srgbClr val="24242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Layout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A46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406" y="-34546"/>
            <a:ext cx="843366" cy="84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9"/>
          <p:cNvPicPr preferRelativeResize="0"/>
          <p:nvPr/>
        </p:nvPicPr>
        <p:blipFill rotWithShape="1">
          <a:blip r:embed="rId3">
            <a:alphaModFix/>
          </a:blip>
          <a:srcRect b="0" l="19" r="0" t="0"/>
          <a:stretch/>
        </p:blipFill>
        <p:spPr>
          <a:xfrm flipH="1">
            <a:off x="7209480" y="1"/>
            <a:ext cx="1934520" cy="16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Layout">
  <p:cSld name="Photo Layou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A46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20"/>
          <p:cNvPicPr preferRelativeResize="0"/>
          <p:nvPr/>
        </p:nvPicPr>
        <p:blipFill rotWithShape="1">
          <a:blip r:embed="rId2">
            <a:alphaModFix/>
          </a:blip>
          <a:srcRect b="0" l="44230" r="0" t="0"/>
          <a:stretch/>
        </p:blipFill>
        <p:spPr>
          <a:xfrm>
            <a:off x="-1" y="2677853"/>
            <a:ext cx="2549759" cy="2465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06" y="-5971"/>
            <a:ext cx="843366" cy="843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With Copy">
  <p:cSld name="Photo With Cop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A46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406" y="-5971"/>
            <a:ext cx="843366" cy="84336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1"/>
          <p:cNvSpPr/>
          <p:nvPr>
            <p:ph idx="2" type="pic"/>
          </p:nvPr>
        </p:nvSpPr>
        <p:spPr>
          <a:xfrm>
            <a:off x="4656535" y="564951"/>
            <a:ext cx="4487400" cy="40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42424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24242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242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4242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2424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24242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242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24242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242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24242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1"/>
          <p:cNvSpPr txBox="1"/>
          <p:nvPr>
            <p:ph idx="1" type="body"/>
          </p:nvPr>
        </p:nvSpPr>
        <p:spPr>
          <a:xfrm>
            <a:off x="1840706" y="1003697"/>
            <a:ext cx="2584800" cy="27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2424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2424"/>
              </a:buClr>
              <a:buSzPts val="15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2424"/>
              </a:buClr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2424"/>
              </a:buClr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98" name="Google Shape;9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6808" y="-1"/>
            <a:ext cx="2467191" cy="174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2061"/>
            <a:ext cx="9144000" cy="515353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526508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4696"/>
              </a:buClr>
              <a:buSzPts val="3000"/>
              <a:buFont typeface="Avenir"/>
              <a:buNone/>
              <a:defRPr b="0" i="0" sz="3000" u="none" cap="none" strike="noStrike">
                <a:solidFill>
                  <a:srgbClr val="5A469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621882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42424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24242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242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4242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2424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24242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242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24242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242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24242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hyperlink" Target="http://drive.google.com/file/d/1fecHqsEihyXL80r4HniCGcq9Uai9W2eT/view" TargetMode="External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>
            <p:ph type="ctrTitle"/>
          </p:nvPr>
        </p:nvSpPr>
        <p:spPr>
          <a:xfrm>
            <a:off x="731519" y="1710012"/>
            <a:ext cx="6275400" cy="17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4696"/>
              </a:buClr>
              <a:buSzPts val="4100"/>
              <a:buFont typeface="Avenir"/>
              <a:buNone/>
            </a:pPr>
            <a:r>
              <a:rPr b="1" lang="en"/>
              <a:t>Isolation and Older Adults – Made Worse By COVID</a:t>
            </a:r>
            <a:endParaRPr/>
          </a:p>
        </p:txBody>
      </p:sp>
      <p:sp>
        <p:nvSpPr>
          <p:cNvPr id="104" name="Google Shape;104;p22"/>
          <p:cNvSpPr txBox="1"/>
          <p:nvPr>
            <p:ph idx="1" type="subTitle"/>
          </p:nvPr>
        </p:nvSpPr>
        <p:spPr>
          <a:xfrm>
            <a:off x="731519" y="3263750"/>
            <a:ext cx="4977900" cy="9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800"/>
              <a:buNone/>
            </a:pPr>
            <a:r>
              <a:rPr lang="en"/>
              <a:t>Mark L. Meridy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42424"/>
              </a:buClr>
              <a:buSzPts val="1800"/>
              <a:buNone/>
            </a:pPr>
            <a:r>
              <a:rPr lang="en"/>
              <a:t>Executive Director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/>
          <p:nvPr>
            <p:ph type="ctrTitle"/>
          </p:nvPr>
        </p:nvSpPr>
        <p:spPr>
          <a:xfrm>
            <a:off x="731520" y="2089294"/>
            <a:ext cx="4972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100"/>
              <a:buFont typeface="Avenir"/>
              <a:buNone/>
            </a:pPr>
            <a:r>
              <a:rPr b="1" lang="en">
                <a:solidFill>
                  <a:schemeClr val="accent2"/>
                </a:solidFill>
              </a:rPr>
              <a:t>Thank You</a:t>
            </a:r>
            <a:endParaRPr/>
          </a:p>
        </p:txBody>
      </p:sp>
      <p:sp>
        <p:nvSpPr>
          <p:cNvPr id="165" name="Google Shape;165;p31"/>
          <p:cNvSpPr txBox="1"/>
          <p:nvPr>
            <p:ph idx="1" type="subTitle"/>
          </p:nvPr>
        </p:nvSpPr>
        <p:spPr>
          <a:xfrm>
            <a:off x="731520" y="2866216"/>
            <a:ext cx="4972200" cy="4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/>
              <a:t>www.dorotusa.org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/>
        </p:nvSpPr>
        <p:spPr>
          <a:xfrm>
            <a:off x="628650" y="648638"/>
            <a:ext cx="7886700" cy="675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venir"/>
              <a:buNone/>
            </a:pPr>
            <a:r>
              <a:rPr b="1" i="0" lang="en" sz="4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DOROT’s Vision &amp; Mission</a:t>
            </a:r>
            <a:endParaRPr sz="1100"/>
          </a:p>
        </p:txBody>
      </p:sp>
      <p:sp>
        <p:nvSpPr>
          <p:cNvPr id="110" name="Google Shape;110;p23"/>
          <p:cNvSpPr txBox="1"/>
          <p:nvPr/>
        </p:nvSpPr>
        <p:spPr>
          <a:xfrm>
            <a:off x="628650" y="1379897"/>
            <a:ext cx="78867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Vision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DOROT will be an innovative leader in mobilizing volunteers of all ages to improve the lives and health of older adults, addressing the challenges of an aging society.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Mission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" sz="1800" u="sng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DOROT alleviates social isolation </a:t>
            </a:r>
            <a:r>
              <a:rPr b="0" i="0" lang="en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among older adults and provides services to help them live independently as valued members of the community. We serve the Jewish and wider community, </a:t>
            </a:r>
            <a:r>
              <a:rPr b="0" i="0" lang="en" sz="1800" u="sng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bringing the generations together in a mutually beneficial partnership of elders, volunteers and professionals</a:t>
            </a:r>
            <a:r>
              <a:rPr b="0" i="0" lang="en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. Our work provides an effective model for others.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/>
          <p:nvPr>
            <p:ph type="title"/>
          </p:nvPr>
        </p:nvSpPr>
        <p:spPr>
          <a:xfrm>
            <a:off x="645927" y="526508"/>
            <a:ext cx="78693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4696"/>
              </a:buClr>
              <a:buSzPts val="4100"/>
              <a:buFont typeface="Avenir"/>
              <a:buNone/>
            </a:pPr>
            <a:r>
              <a:rPr lang="en" sz="4100"/>
              <a:t>DOROT By The Numbers</a:t>
            </a:r>
            <a:endParaRPr/>
          </a:p>
        </p:txBody>
      </p:sp>
      <p:sp>
        <p:nvSpPr>
          <p:cNvPr id="116" name="Google Shape;116;p24"/>
          <p:cNvSpPr txBox="1"/>
          <p:nvPr>
            <p:ph idx="1" type="body"/>
          </p:nvPr>
        </p:nvSpPr>
        <p:spPr>
          <a:xfrm>
            <a:off x="645927" y="1434485"/>
            <a:ext cx="7869300" cy="30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lnSpcReduction="10000"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100"/>
              <a:buChar char="•"/>
            </a:pPr>
            <a:r>
              <a:rPr lang="en"/>
              <a:t>Founded 45 years ago in 1976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42424"/>
              </a:buClr>
              <a:buSzPts val="2100"/>
              <a:buChar char="•"/>
            </a:pPr>
            <a:r>
              <a:rPr lang="en"/>
              <a:t>Engaged over 5,507 Older Adults</a:t>
            </a:r>
            <a:endParaRPr/>
          </a:p>
          <a:p>
            <a:pPr indent="-177800" lvl="2" marL="863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2424"/>
              </a:buClr>
              <a:buSzPts val="1800"/>
              <a:buChar char="•"/>
            </a:pPr>
            <a:r>
              <a:rPr lang="en" sz="1800"/>
              <a:t>Participated in over 84,410 programs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42424"/>
              </a:buClr>
              <a:buSzPts val="2100"/>
              <a:buChar char="•"/>
            </a:pPr>
            <a:r>
              <a:rPr lang="en"/>
              <a:t>Average age of a DOROT client is 82 with 64% of them living alone.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42424"/>
              </a:buClr>
              <a:buSzPts val="2100"/>
              <a:buChar char="•"/>
            </a:pPr>
            <a:r>
              <a:rPr lang="en"/>
              <a:t>Engaged over 6,000 Volunteers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42424"/>
              </a:buClr>
              <a:buSzPts val="2100"/>
              <a:buChar char="•"/>
            </a:pPr>
            <a:r>
              <a:rPr lang="en"/>
              <a:t>Pre-COVID primary focus was NYC and Westchester County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>
                <a:solidFill>
                  <a:schemeClr val="dk1"/>
                </a:solidFill>
              </a:rPr>
              <a:t>Now a v</a:t>
            </a:r>
            <a:r>
              <a:rPr lang="en" sz="2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irtual platform and engage older adults from 20 states and volunteers from 39 states.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/>
        </p:nvSpPr>
        <p:spPr>
          <a:xfrm>
            <a:off x="628650" y="648636"/>
            <a:ext cx="7886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venir"/>
              <a:buNone/>
            </a:pPr>
            <a:r>
              <a:rPr b="1" i="0" lang="en" sz="4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Challenges of an Aging Society</a:t>
            </a:r>
            <a:endParaRPr sz="1100"/>
          </a:p>
        </p:txBody>
      </p:sp>
      <p:sp>
        <p:nvSpPr>
          <p:cNvPr id="122" name="Google Shape;122;p25"/>
          <p:cNvSpPr txBox="1"/>
          <p:nvPr/>
        </p:nvSpPr>
        <p:spPr>
          <a:xfrm>
            <a:off x="628650" y="1325692"/>
            <a:ext cx="7886700" cy="37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2500" lnSpcReduction="10000"/>
          </a:bodyPr>
          <a:lstStyle/>
          <a:p>
            <a:pPr indent="-257175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Every day in the US, 10,000 people turn 65; will represent over 20% of the population by 2050.</a:t>
            </a:r>
            <a:endParaRPr sz="1100"/>
          </a:p>
          <a:p>
            <a:pPr indent="-257175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More older adults are living alone and farther from family supports</a:t>
            </a:r>
            <a:endParaRPr sz="1100"/>
          </a:p>
          <a:p>
            <a:pPr indent="-257175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43% of adults 60+ report feeling lonely</a:t>
            </a:r>
            <a:endParaRPr sz="1100"/>
          </a:p>
          <a:p>
            <a:pPr indent="-257175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Retirement at 65 or 70  -  often live for 20+ more years </a:t>
            </a:r>
            <a:endParaRPr sz="1100"/>
          </a:p>
          <a:p>
            <a:pPr indent="-257175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Lack of a sense of purpose and usefulness</a:t>
            </a:r>
            <a:endParaRPr sz="1100"/>
          </a:p>
          <a:p>
            <a:pPr indent="-257175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Of those 65+, the 85+ is the fastest growing cohort - increasingly need services at home or in the community to maintain their independence.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" sz="2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All contribute to increasing risk </a:t>
            </a:r>
            <a:endParaRPr sz="1100"/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" sz="29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of social isolation 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628650" y="247880"/>
            <a:ext cx="7886700" cy="127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4696"/>
              </a:buClr>
              <a:buSzPts val="4100"/>
              <a:buFont typeface="Avenir"/>
              <a:buNone/>
            </a:pPr>
            <a:r>
              <a:rPr lang="en" sz="4100"/>
              <a:t>COVID and Older Adults</a:t>
            </a:r>
            <a:br>
              <a:rPr lang="en" sz="4100"/>
            </a:br>
            <a:r>
              <a:rPr lang="en" sz="4100"/>
              <a:t>Deadly Consequences</a:t>
            </a:r>
            <a:endParaRPr sz="4100"/>
          </a:p>
        </p:txBody>
      </p:sp>
      <p:sp>
        <p:nvSpPr>
          <p:cNvPr id="128" name="Google Shape;128;p26"/>
          <p:cNvSpPr txBox="1"/>
          <p:nvPr>
            <p:ph idx="1" type="body"/>
          </p:nvPr>
        </p:nvSpPr>
        <p:spPr>
          <a:xfrm>
            <a:off x="628650" y="1916940"/>
            <a:ext cx="7886700" cy="23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100"/>
              <a:buChar char="•"/>
            </a:pPr>
            <a:r>
              <a:rPr lang="en"/>
              <a:t>Majority of COVID cases were in those under the age of 50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42424"/>
              </a:buClr>
              <a:buSzPts val="2100"/>
              <a:buChar char="•"/>
            </a:pPr>
            <a:r>
              <a:rPr lang="en"/>
              <a:t>However, 80% of the deaths from COVID were those 65+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42424"/>
              </a:buClr>
              <a:buSzPts val="2100"/>
              <a:buChar char="•"/>
            </a:pPr>
            <a:r>
              <a:rPr lang="en"/>
              <a:t>For many older adults COVID resulted in increased loneliness and social isolation 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2424"/>
              </a:buClr>
              <a:buSzPts val="1800"/>
              <a:buChar char="•"/>
            </a:pPr>
            <a:r>
              <a:rPr lang="en"/>
              <a:t>Decline in overall health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2424"/>
              </a:buClr>
              <a:buSzPts val="1800"/>
              <a:buChar char="•"/>
            </a:pPr>
            <a:r>
              <a:rPr lang="en"/>
              <a:t>Mental acuity impacted by not engaging with the outside world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2424"/>
              </a:buClr>
              <a:buSzPts val="1800"/>
              <a:buChar char="•"/>
            </a:pPr>
            <a:r>
              <a:rPr lang="en"/>
              <a:t>Increase levels of depression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/>
        </p:nvSpPr>
        <p:spPr>
          <a:xfrm>
            <a:off x="680663" y="1475296"/>
            <a:ext cx="7782900" cy="25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Know that meaningful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social engagement is </a:t>
            </a:r>
            <a:r>
              <a:rPr b="1" i="0" lang="en" sz="3300" u="sng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critical</a:t>
            </a:r>
            <a:r>
              <a:rPr b="0" i="0" lang="en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DOROT provides a range programs to improve the quality of life, independence, and social connectedness of older adults</a:t>
            </a:r>
            <a:endParaRPr b="0" i="0" sz="24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>
            <p:ph type="title"/>
          </p:nvPr>
        </p:nvSpPr>
        <p:spPr>
          <a:xfrm>
            <a:off x="930728" y="220343"/>
            <a:ext cx="7584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4696"/>
              </a:buClr>
              <a:buSzPct val="100000"/>
              <a:buFont typeface="Avenir"/>
              <a:buNone/>
            </a:pPr>
            <a:r>
              <a:rPr lang="en"/>
              <a:t>Building Social Connections Through Vibrant Programming with Peers and Volunteers </a:t>
            </a:r>
            <a:endParaRPr/>
          </a:p>
        </p:txBody>
      </p:sp>
      <p:sp>
        <p:nvSpPr>
          <p:cNvPr id="140" name="Google Shape;140;p28"/>
          <p:cNvSpPr txBox="1"/>
          <p:nvPr>
            <p:ph idx="1" type="body"/>
          </p:nvPr>
        </p:nvSpPr>
        <p:spPr>
          <a:xfrm>
            <a:off x="977318" y="1324735"/>
            <a:ext cx="7189500" cy="185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lnSpcReduction="20000"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100"/>
              <a:buChar char="•"/>
            </a:pPr>
            <a:r>
              <a:rPr lang="en"/>
              <a:t>Support over 500 Friendly Visiting Matches – Now Virtually 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42424"/>
              </a:buClr>
              <a:buSzPts val="2100"/>
              <a:buChar char="•"/>
            </a:pPr>
            <a:r>
              <a:rPr lang="en"/>
              <a:t>Onsite Programming became Onsite@Home – </a:t>
            </a:r>
            <a:r>
              <a:rPr b="1" lang="en">
                <a:solidFill>
                  <a:schemeClr val="accent2"/>
                </a:solidFill>
              </a:rPr>
              <a:t>COVID Response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42424"/>
              </a:buClr>
              <a:buSzPts val="2100"/>
              <a:buChar char="•"/>
            </a:pPr>
            <a:r>
              <a:rPr lang="en"/>
              <a:t>Caring Calls – (700 telephone matches) </a:t>
            </a:r>
            <a:r>
              <a:rPr b="1" lang="en">
                <a:solidFill>
                  <a:schemeClr val="accent2"/>
                </a:solidFill>
              </a:rPr>
              <a:t>COVID Response 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>
                <a:solidFill>
                  <a:schemeClr val="dk1"/>
                </a:solidFill>
              </a:rPr>
              <a:t>University Without Walls – </a:t>
            </a:r>
            <a:r>
              <a:rPr b="1" lang="en">
                <a:solidFill>
                  <a:schemeClr val="accent2"/>
                </a:solidFill>
              </a:rPr>
              <a:t>Expanded during COVID</a:t>
            </a:r>
            <a:endParaRPr/>
          </a:p>
        </p:txBody>
      </p:sp>
      <p:grpSp>
        <p:nvGrpSpPr>
          <p:cNvPr id="141" name="Google Shape;141;p28"/>
          <p:cNvGrpSpPr/>
          <p:nvPr/>
        </p:nvGrpSpPr>
        <p:grpSpPr>
          <a:xfrm>
            <a:off x="1776674" y="3120812"/>
            <a:ext cx="5658468" cy="1908256"/>
            <a:chOff x="1797151" y="3949042"/>
            <a:chExt cx="7544625" cy="2624837"/>
          </a:xfrm>
        </p:grpSpPr>
        <p:pic>
          <p:nvPicPr>
            <p:cNvPr id="142" name="Google Shape;142;p28"/>
            <p:cNvPicPr preferRelativeResize="0"/>
            <p:nvPr/>
          </p:nvPicPr>
          <p:blipFill rotWithShape="1">
            <a:blip r:embed="rId3">
              <a:alphaModFix/>
            </a:blip>
            <a:srcRect b="3985" l="8665" r="10428" t="4606"/>
            <a:stretch/>
          </p:blipFill>
          <p:spPr>
            <a:xfrm rot="913533">
              <a:off x="6619374" y="4241288"/>
              <a:ext cx="2498331" cy="2040343"/>
            </a:xfrm>
            <a:prstGeom prst="rect">
              <a:avLst/>
            </a:prstGeom>
            <a:solidFill>
              <a:srgbClr val="ECECEC"/>
            </a:solidFill>
            <a:ln cap="sq" cmpd="sng" w="1905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5000" kx="195054" rotWithShape="0" algn="tl" dir="12900000" dist="50800" ky="144987">
                <a:srgbClr val="000000">
                  <a:alpha val="29800"/>
                </a:srgbClr>
              </a:outerShdw>
            </a:effectLst>
          </p:spPr>
        </p:pic>
        <p:pic>
          <p:nvPicPr>
            <p:cNvPr id="143" name="Google Shape;143;p28"/>
            <p:cNvPicPr preferRelativeResize="0"/>
            <p:nvPr/>
          </p:nvPicPr>
          <p:blipFill rotWithShape="1">
            <a:blip r:embed="rId4">
              <a:alphaModFix/>
            </a:blip>
            <a:srcRect b="8226" l="7841" r="7663" t="7049"/>
            <a:stretch/>
          </p:blipFill>
          <p:spPr>
            <a:xfrm rot="-451360">
              <a:off x="1930802" y="4166332"/>
              <a:ext cx="2259197" cy="2190259"/>
            </a:xfrm>
            <a:prstGeom prst="rect">
              <a:avLst/>
            </a:prstGeom>
            <a:solidFill>
              <a:srgbClr val="ECECEC"/>
            </a:solidFill>
            <a:ln cap="sq" cmpd="sng" w="1905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5000" kx="195054" rotWithShape="0" algn="tl" dir="12900000" dist="50800" ky="144987">
                <a:srgbClr val="000000">
                  <a:alpha val="29800"/>
                </a:srgbClr>
              </a:outerShdw>
            </a:effec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/>
        </p:nvSpPr>
        <p:spPr>
          <a:xfrm>
            <a:off x="796778" y="215498"/>
            <a:ext cx="7550400" cy="155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</a:pPr>
            <a:r>
              <a:rPr b="1" i="0" lang="en" sz="36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Successful Partnership with</a:t>
            </a:r>
            <a:endParaRPr sz="11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</a:pPr>
            <a:r>
              <a:rPr b="1" i="0" lang="en" sz="36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The UnLonely Project </a:t>
            </a:r>
            <a:endParaRPr sz="11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</a:pPr>
            <a:r>
              <a:rPr b="1" i="0" lang="en" sz="36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Aging Creativity Circles &amp; DOROT </a:t>
            </a:r>
            <a:endParaRPr sz="1100"/>
          </a:p>
        </p:txBody>
      </p:sp>
      <p:sp>
        <p:nvSpPr>
          <p:cNvPr id="150" name="Google Shape;150;p29"/>
          <p:cNvSpPr txBox="1"/>
          <p:nvPr/>
        </p:nvSpPr>
        <p:spPr>
          <a:xfrm>
            <a:off x="112327" y="1806819"/>
            <a:ext cx="3781500" cy="28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lnSpcReduction="10000"/>
          </a:bodyPr>
          <a:lstStyle/>
          <a:p>
            <a:pPr indent="-17145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Back to Basics</a:t>
            </a:r>
            <a:endParaRPr sz="1100"/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Emphasizes Shared Experiences</a:t>
            </a:r>
            <a:endParaRPr sz="1100"/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Builds Community</a:t>
            </a:r>
            <a:endParaRPr sz="1100"/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Noteworthy Positive Results! </a:t>
            </a:r>
            <a:endParaRPr sz="1100"/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Tool for connection across community organizations</a:t>
            </a:r>
            <a:endParaRPr sz="1100"/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Educational tool</a:t>
            </a:r>
            <a:endParaRPr sz="1100"/>
          </a:p>
        </p:txBody>
      </p:sp>
      <p:pic>
        <p:nvPicPr>
          <p:cNvPr descr="Graphical user interface, website&#10;&#10;Description automatically generated with medium confidence" id="151" name="Google Shape;15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0849" y="1929153"/>
            <a:ext cx="4539659" cy="2569316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36195" rotWithShape="0" algn="tl" dir="11400000" dist="12700">
              <a:srgbClr val="000000">
                <a:alpha val="3294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>
            <p:ph type="title"/>
          </p:nvPr>
        </p:nvSpPr>
        <p:spPr>
          <a:xfrm>
            <a:off x="586648" y="338770"/>
            <a:ext cx="7928700" cy="118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4696"/>
              </a:buClr>
              <a:buSzPts val="4100"/>
              <a:buFont typeface="Avenir"/>
              <a:buNone/>
            </a:pPr>
            <a:r>
              <a:rPr lang="en" sz="4100"/>
              <a:t>Appreciating the Impact of</a:t>
            </a:r>
            <a:br>
              <a:rPr lang="en" sz="4100"/>
            </a:br>
            <a:r>
              <a:rPr lang="en" sz="4100"/>
              <a:t>Human Connection</a:t>
            </a:r>
            <a:endParaRPr/>
          </a:p>
        </p:txBody>
      </p:sp>
      <p:pic>
        <p:nvPicPr>
          <p:cNvPr id="157" name="Google Shape;15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559003"/>
            <a:ext cx="6096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0" y="1559012"/>
            <a:ext cx="6096000" cy="348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0" title="Stories of Friendly Visiting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0" y="1559000"/>
            <a:ext cx="6096000" cy="34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